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30"/>
  </p:notesMasterIdLst>
  <p:sldIdLst>
    <p:sldId id="549" r:id="rId2"/>
    <p:sldId id="550" r:id="rId3"/>
    <p:sldId id="551" r:id="rId4"/>
    <p:sldId id="552" r:id="rId5"/>
    <p:sldId id="553" r:id="rId6"/>
    <p:sldId id="554" r:id="rId7"/>
    <p:sldId id="555" r:id="rId8"/>
    <p:sldId id="556" r:id="rId9"/>
    <p:sldId id="557" r:id="rId10"/>
    <p:sldId id="558" r:id="rId11"/>
    <p:sldId id="530" r:id="rId12"/>
    <p:sldId id="532" r:id="rId13"/>
    <p:sldId id="531" r:id="rId14"/>
    <p:sldId id="533" r:id="rId15"/>
    <p:sldId id="534" r:id="rId16"/>
    <p:sldId id="535" r:id="rId17"/>
    <p:sldId id="536" r:id="rId18"/>
    <p:sldId id="537" r:id="rId19"/>
    <p:sldId id="538" r:id="rId20"/>
    <p:sldId id="539" r:id="rId21"/>
    <p:sldId id="547" r:id="rId22"/>
    <p:sldId id="548" r:id="rId23"/>
    <p:sldId id="540" r:id="rId24"/>
    <p:sldId id="544" r:id="rId25"/>
    <p:sldId id="545" r:id="rId26"/>
    <p:sldId id="546" r:id="rId27"/>
    <p:sldId id="543" r:id="rId28"/>
    <p:sldId id="542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2722" autoAdjust="0"/>
  </p:normalViewPr>
  <p:slideViewPr>
    <p:cSldViewPr snapToGrid="0">
      <p:cViewPr varScale="1">
        <p:scale>
          <a:sx n="75" d="100"/>
          <a:sy n="75" d="100"/>
        </p:scale>
        <p:origin x="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png>
</file>

<file path=ppt/media/image21.jpg>
</file>

<file path=ppt/media/image3.png>
</file>

<file path=ppt/media/image33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cbd47c356_1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cbd47c356_1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9449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cbd47c356_8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cbd47c356_8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3315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160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33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512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032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211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139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1872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8195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610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cbd47c356_3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cbd47c356_3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93490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7464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065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7371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that transformers train very well in practice. Perhaps an order of magnitude faster compared to other methods for similar accuracy.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1802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0412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4249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334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6054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CE01B-9CC7-41BF-A9F0-49896738A9A0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744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cbd47c356_8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cbd47c356_8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4857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cbd47c356_1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cbd47c356_1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5342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cbd47c356_1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cbd47c356_1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5257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cbd47c356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cbd47c356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9719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4cbd47c356_8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4cbd47c356_8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4885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cbd47c356_8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cbd47c356_8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7635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cbd47c356_8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cbd47c356_8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9251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5A688-2A02-4252-8F80-2AEEB693329C}" type="datetimeFigureOut">
              <a:rPr lang="en-US" smtClean="0"/>
              <a:pPr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63691-4FD2-4972-8193-2A207F5FB4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81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5575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5" r:id="rId10"/>
    <p:sldLayoutId id="214748366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7" Type="http://schemas.openxmlformats.org/officeDocument/2006/relationships/image" Target="../media/image11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Recap: Sequence to sequence w/ attention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896" y="1152144"/>
            <a:ext cx="8229600" cy="40100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483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Attention</a:t>
            </a:r>
            <a:endParaRPr/>
          </a:p>
        </p:txBody>
      </p:sp>
      <p:sp>
        <p:nvSpPr>
          <p:cNvPr id="270" name="Google Shape;270;p43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Attention between encoder and decoder is crucial in NMT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Why not use (self-)attention for the representations?</a:t>
            </a:r>
            <a:endParaRPr b="1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734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690956" y="104258"/>
            <a:ext cx="7401900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Attention-only Translation Models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22" name="Shape 380"/>
          <p:cNvSpPr txBox="1"/>
          <p:nvPr/>
        </p:nvSpPr>
        <p:spPr>
          <a:xfrm>
            <a:off x="732208" y="728662"/>
            <a:ext cx="7700210" cy="401478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r>
              <a:rPr lang="en-US" sz="1800" dirty="0"/>
              <a:t>Problems with recurrent networks:</a:t>
            </a:r>
          </a:p>
          <a:p>
            <a:pPr marL="285750" indent="-285750">
              <a:spcBef>
                <a:spcPts val="450"/>
              </a:spcBef>
              <a:spcAft>
                <a:spcPts val="45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5696"/>
                </a:solidFill>
              </a:rPr>
              <a:t>Sequential training and inference</a:t>
            </a:r>
            <a:r>
              <a:rPr lang="en-US" sz="1800" dirty="0"/>
              <a:t>: time grows in proportion to sentence length. Hard to parallelize.</a:t>
            </a:r>
          </a:p>
          <a:p>
            <a:pPr marL="285750" indent="-285750">
              <a:spcBef>
                <a:spcPts val="450"/>
              </a:spcBef>
              <a:spcAft>
                <a:spcPts val="45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5696"/>
                </a:solidFill>
              </a:rPr>
              <a:t>Long-range dependencies </a:t>
            </a:r>
            <a:r>
              <a:rPr lang="en-US" sz="1800" dirty="0"/>
              <a:t>have to be remembered across many single time steps.</a:t>
            </a:r>
          </a:p>
          <a:p>
            <a:pPr marL="285750" indent="-285750">
              <a:spcBef>
                <a:spcPts val="450"/>
              </a:spcBef>
              <a:spcAft>
                <a:spcPts val="45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5696"/>
                </a:solidFill>
              </a:rPr>
              <a:t>Tricky to learn hierarchical structures </a:t>
            </a:r>
            <a:r>
              <a:rPr lang="en-US" sz="1800" dirty="0"/>
              <a:t>(“car”, “blue car”, “into the blue car”…)</a:t>
            </a:r>
          </a:p>
          <a:p>
            <a:pPr marL="285750" indent="-285750">
              <a:spcBef>
                <a:spcPts val="450"/>
              </a:spcBef>
              <a:spcAft>
                <a:spcPts val="450"/>
              </a:spcAft>
              <a:buSzPct val="100000"/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r>
              <a:rPr lang="en-US" sz="1800" dirty="0"/>
              <a:t>Alternative:</a:t>
            </a:r>
          </a:p>
          <a:p>
            <a:pPr marL="285750" indent="-285750">
              <a:spcBef>
                <a:spcPts val="450"/>
              </a:spcBef>
              <a:spcAft>
                <a:spcPts val="45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800" dirty="0"/>
              <a:t>Convolution – but has other limitations.</a:t>
            </a:r>
          </a:p>
        </p:txBody>
      </p:sp>
    </p:spTree>
    <p:extLst>
      <p:ext uri="{BB962C8B-B14F-4D97-AF65-F5344CB8AC3E}">
        <p14:creationId xmlns:p14="http://schemas.microsoft.com/office/powerpoint/2010/main" val="303345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625643" y="104258"/>
            <a:ext cx="7467214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Self-Attention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22" name="Shape 380"/>
          <p:cNvSpPr txBox="1"/>
          <p:nvPr/>
        </p:nvSpPr>
        <p:spPr>
          <a:xfrm>
            <a:off x="580954" y="742413"/>
            <a:ext cx="7700210" cy="401478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r>
              <a:rPr lang="en-US" sz="1600" dirty="0"/>
              <a:t>Information flows from within the same subnetwork (either encoder or decoder). Convolution applies fixed transform weights. Self-attention applies variable weights (but typically not transformations):</a:t>
            </a:r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600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C6363E-8BD6-4C29-9767-86F38C05C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233" y="2036530"/>
            <a:ext cx="7128623" cy="16186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7301BF-D5FF-40E8-BC65-39AE43EE072F}"/>
              </a:ext>
            </a:extLst>
          </p:cNvPr>
          <p:cNvSpPr txBox="1"/>
          <p:nvPr/>
        </p:nvSpPr>
        <p:spPr>
          <a:xfrm>
            <a:off x="1034716" y="4197302"/>
            <a:ext cx="40254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Lukas Kaiser, Stanford NLP seminar</a:t>
            </a:r>
          </a:p>
        </p:txBody>
      </p:sp>
    </p:spTree>
    <p:extLst>
      <p:ext uri="{BB962C8B-B14F-4D97-AF65-F5344CB8AC3E}">
        <p14:creationId xmlns:p14="http://schemas.microsoft.com/office/powerpoint/2010/main" val="296278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666893" y="104258"/>
            <a:ext cx="7724274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Self-Attention “Transformers” </a:t>
            </a:r>
            <a:r>
              <a:rPr lang="en-US" sz="2000" dirty="0">
                <a:solidFill>
                  <a:schemeClr val="tx1"/>
                </a:solidFill>
              </a:rPr>
              <a:t>(not spatial transformers)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22" name="Shape 380"/>
          <p:cNvSpPr txBox="1"/>
          <p:nvPr/>
        </p:nvSpPr>
        <p:spPr>
          <a:xfrm>
            <a:off x="580954" y="838773"/>
            <a:ext cx="7700210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Constant path length between any two positions.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Variable receptive field (or the whole input sequence).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Supports hierarchical information flow by stacking self-attention layers.</a:t>
            </a:r>
          </a:p>
          <a:p>
            <a:endParaRPr lang="fr-F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Trivial to parallelize.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Attention weighting controls information propagation.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Can replace word-based recurrence entirely.</a:t>
            </a:r>
            <a:endParaRPr lang="en-US" sz="2000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94A878-0448-45B7-BE84-CFE8F8BE8BD2}"/>
              </a:ext>
            </a:extLst>
          </p:cNvPr>
          <p:cNvSpPr txBox="1"/>
          <p:nvPr/>
        </p:nvSpPr>
        <p:spPr>
          <a:xfrm>
            <a:off x="580954" y="4389807"/>
            <a:ext cx="43252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Vaswani</a:t>
            </a:r>
            <a:r>
              <a:rPr lang="en-US" dirty="0"/>
              <a:t> et al. “Attention is all you need”, </a:t>
            </a:r>
            <a:r>
              <a:rPr lang="en-US" dirty="0" err="1"/>
              <a:t>arXiv</a:t>
            </a:r>
            <a:r>
              <a:rPr lang="en-US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1024888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666893" y="104258"/>
            <a:ext cx="7425963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Attention in Transformer Networks</a:t>
            </a:r>
            <a:endParaRPr lang="en" sz="2800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0B6518-BC4E-43B6-A44A-C1D138903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52" y="1039591"/>
            <a:ext cx="6781613" cy="33847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2065C3-9469-45A5-B8FF-A6D943083A57}"/>
              </a:ext>
            </a:extLst>
          </p:cNvPr>
          <p:cNvSpPr txBox="1"/>
          <p:nvPr/>
        </p:nvSpPr>
        <p:spPr>
          <a:xfrm>
            <a:off x="897212" y="4537997"/>
            <a:ext cx="40254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Lukas Kaiser, Stanford NLP seminar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1F977B-94CB-4CA3-90B6-EDEB2FFA8658}"/>
              </a:ext>
            </a:extLst>
          </p:cNvPr>
          <p:cNvSpPr txBox="1"/>
          <p:nvPr/>
        </p:nvSpPr>
        <p:spPr>
          <a:xfrm>
            <a:off x="6699870" y="1691297"/>
            <a:ext cx="2206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5696"/>
                </a:solidFill>
              </a:rPr>
              <a:t>We saw this in </a:t>
            </a:r>
            <a:r>
              <a:rPr lang="en-US" dirty="0" err="1">
                <a:solidFill>
                  <a:srgbClr val="005696"/>
                </a:solidFill>
              </a:rPr>
              <a:t>Bahdanau</a:t>
            </a:r>
            <a:r>
              <a:rPr lang="en-US" dirty="0">
                <a:solidFill>
                  <a:srgbClr val="005696"/>
                </a:solidFill>
              </a:rPr>
              <a:t/>
            </a:r>
            <a:br>
              <a:rPr lang="en-US" dirty="0">
                <a:solidFill>
                  <a:srgbClr val="005696"/>
                </a:solidFill>
              </a:rPr>
            </a:br>
            <a:r>
              <a:rPr lang="en-US" dirty="0">
                <a:solidFill>
                  <a:srgbClr val="005696"/>
                </a:solidFill>
              </a:rPr>
              <a:t>and Luong models</a:t>
            </a:r>
          </a:p>
        </p:txBody>
      </p:sp>
    </p:spTree>
    <p:extLst>
      <p:ext uri="{BB962C8B-B14F-4D97-AF65-F5344CB8AC3E}">
        <p14:creationId xmlns:p14="http://schemas.microsoft.com/office/powerpoint/2010/main" val="194153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666893" y="104258"/>
            <a:ext cx="7425963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Attention in Transformer Networks</a:t>
            </a:r>
            <a:endParaRPr lang="en" sz="2800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0B6518-BC4E-43B6-A44A-C1D138903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52" y="1039591"/>
            <a:ext cx="6781613" cy="33847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2065C3-9469-45A5-B8FF-A6D943083A57}"/>
              </a:ext>
            </a:extLst>
          </p:cNvPr>
          <p:cNvSpPr txBox="1"/>
          <p:nvPr/>
        </p:nvSpPr>
        <p:spPr>
          <a:xfrm>
            <a:off x="897212" y="4537997"/>
            <a:ext cx="40254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Lukas Kaiser, Stanford NLP seminar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1F977B-94CB-4CA3-90B6-EDEB2FFA8658}"/>
              </a:ext>
            </a:extLst>
          </p:cNvPr>
          <p:cNvSpPr txBox="1"/>
          <p:nvPr/>
        </p:nvSpPr>
        <p:spPr>
          <a:xfrm>
            <a:off x="3444468" y="2777578"/>
            <a:ext cx="2462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Replaces word recurrence in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>encoder and decoder</a:t>
            </a:r>
          </a:p>
        </p:txBody>
      </p:sp>
    </p:spTree>
    <p:extLst>
      <p:ext uri="{BB962C8B-B14F-4D97-AF65-F5344CB8AC3E}">
        <p14:creationId xmlns:p14="http://schemas.microsoft.com/office/powerpoint/2010/main" val="1997244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666893" y="104258"/>
            <a:ext cx="7425963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Attention in Transformer Networks</a:t>
            </a:r>
            <a:endParaRPr lang="en" sz="2800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0B6518-BC4E-43B6-A44A-C1D138903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52" y="1039591"/>
            <a:ext cx="6781613" cy="33847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2065C3-9469-45A5-B8FF-A6D943083A57}"/>
              </a:ext>
            </a:extLst>
          </p:cNvPr>
          <p:cNvSpPr txBox="1"/>
          <p:nvPr/>
        </p:nvSpPr>
        <p:spPr>
          <a:xfrm>
            <a:off x="897212" y="4537997"/>
            <a:ext cx="40254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from Lukas Kaiser, Stanford NLP seminar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51F977B-94CB-4CA3-90B6-EDEB2FFA8658}"/>
                  </a:ext>
                </a:extLst>
              </p:cNvPr>
              <p:cNvSpPr txBox="1"/>
              <p:nvPr/>
            </p:nvSpPr>
            <p:spPr>
              <a:xfrm>
                <a:off x="5097951" y="4362309"/>
                <a:ext cx="3268844" cy="5405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C00000"/>
                    </a:solidFill>
                  </a:rPr>
                  <a:t>Masking limits attention to earlier units: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C00000"/>
                    </a:solidFill>
                  </a:rPr>
                  <a:t> depends only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C00000"/>
                    </a:solidFill>
                  </a:rPr>
                  <a:t> for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>
                    <a:solidFill>
                      <a:srgbClr val="C00000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51F977B-94CB-4CA3-90B6-EDEB2FFA86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7951" y="4362309"/>
                <a:ext cx="3268844" cy="540533"/>
              </a:xfrm>
              <a:prstGeom prst="rect">
                <a:avLst/>
              </a:prstGeom>
              <a:blipFill>
                <a:blip r:embed="rId4"/>
                <a:stretch>
                  <a:fillRect l="-559" t="-2273" b="-79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069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666893" y="104258"/>
            <a:ext cx="7724274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The Transformer</a:t>
            </a:r>
            <a:endParaRPr lang="en" sz="2800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01EBCE-3679-4745-B3C6-3F6CFF9B3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461" y="270247"/>
            <a:ext cx="3346706" cy="4651131"/>
          </a:xfrm>
          <a:prstGeom prst="rect">
            <a:avLst/>
          </a:prstGeom>
        </p:spPr>
      </p:pic>
      <p:sp>
        <p:nvSpPr>
          <p:cNvPr id="22" name="Shape 380"/>
          <p:cNvSpPr txBox="1"/>
          <p:nvPr/>
        </p:nvSpPr>
        <p:spPr>
          <a:xfrm>
            <a:off x="514581" y="838773"/>
            <a:ext cx="7766583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Basic unit shown at right.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 experiments, stacked with N=6.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Output words fed back as input, shifted right.</a:t>
            </a:r>
            <a:br>
              <a:rPr lang="en-US" sz="1600" dirty="0"/>
            </a:br>
            <a:r>
              <a:rPr lang="en-US" sz="1600" dirty="0"/>
              <a:t>Can use beam search as before.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Inputs and outputs are embedded in vector</a:t>
            </a:r>
            <a:br>
              <a:rPr lang="en-US" sz="1600" dirty="0"/>
            </a:br>
            <a:r>
              <a:rPr lang="en-US" sz="1600" dirty="0"/>
              <a:t>spaces of fixed dimension.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Positional encoding: when words are combined</a:t>
            </a:r>
            <a:br>
              <a:rPr lang="en-US" sz="1600" dirty="0"/>
            </a:br>
            <a:r>
              <a:rPr lang="en-US" sz="1600" dirty="0"/>
              <a:t>through attention, their location is lost. </a:t>
            </a:r>
            <a:br>
              <a:rPr lang="en-US" sz="1600" dirty="0"/>
            </a:br>
            <a:r>
              <a:rPr lang="en-US" sz="1600" dirty="0"/>
              <a:t>Positional encoding adds it back.</a:t>
            </a:r>
            <a:endParaRPr lang="en-US" sz="2000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02026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562708" y="104258"/>
            <a:ext cx="7828459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Attention Implementation</a:t>
            </a:r>
            <a:endParaRPr lang="en" sz="28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589F7E-846E-4221-BF93-8E21F2609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9712" y="718192"/>
            <a:ext cx="3183155" cy="36145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9A6F044-B111-4762-B89D-516004D63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233" y="3877109"/>
            <a:ext cx="3722329" cy="545036"/>
          </a:xfrm>
          <a:prstGeom prst="rect">
            <a:avLst/>
          </a:prstGeom>
        </p:spPr>
      </p:pic>
      <p:sp>
        <p:nvSpPr>
          <p:cNvPr id="22" name="Shape 380"/>
          <p:cNvSpPr txBox="1"/>
          <p:nvPr/>
        </p:nvSpPr>
        <p:spPr>
          <a:xfrm>
            <a:off x="536794" y="905410"/>
            <a:ext cx="5334618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Attention is modeled as a key-value store:</a:t>
            </a:r>
            <a:br>
              <a:rPr lang="en-US" sz="1600" dirty="0"/>
            </a:br>
            <a:r>
              <a:rPr lang="en-US" sz="1600" dirty="0"/>
              <a:t>Q = query vector </a:t>
            </a:r>
            <a:br>
              <a:rPr lang="en-US" sz="1600" dirty="0"/>
            </a:br>
            <a:r>
              <a:rPr lang="en-US" sz="1600" dirty="0"/>
              <a:t>K = key </a:t>
            </a:r>
            <a:br>
              <a:rPr lang="en-US" sz="1600" dirty="0"/>
            </a:br>
            <a:r>
              <a:rPr lang="en-US" sz="1600" dirty="0"/>
              <a:t>V = 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74320" indent="-274320"/>
            <a:r>
              <a:rPr lang="en-US" dirty="0">
                <a:solidFill>
                  <a:srgbClr val="005696"/>
                </a:solidFill>
              </a:rPr>
              <a:t>Encoder-decoder layer: </a:t>
            </a:r>
            <a:r>
              <a:rPr lang="en-US" dirty="0"/>
              <a:t>the queries come from the previous decoder layer, and the memory keys and values come from the output of the encoder. (Similar to </a:t>
            </a:r>
            <a:r>
              <a:rPr lang="en-US" dirty="0" err="1"/>
              <a:t>Bahdanau</a:t>
            </a:r>
            <a:r>
              <a:rPr lang="en-US" dirty="0"/>
              <a:t>).</a:t>
            </a:r>
          </a:p>
          <a:p>
            <a:pPr marL="274320" indent="-274320"/>
            <a:endParaRPr lang="en-US" dirty="0"/>
          </a:p>
          <a:p>
            <a:pPr marL="274320" indent="-274320"/>
            <a:r>
              <a:rPr lang="en-US" dirty="0">
                <a:solidFill>
                  <a:srgbClr val="005696"/>
                </a:solidFill>
              </a:rPr>
              <a:t>Self-attention layer: </a:t>
            </a:r>
            <a:r>
              <a:rPr lang="en-US" dirty="0"/>
              <a:t>all of the keys, values and queries come from the output of the previous layer in the encoder.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55157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562708" y="104258"/>
            <a:ext cx="7828459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Multi-Headed Attention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22" name="Shape 380"/>
          <p:cNvSpPr txBox="1"/>
          <p:nvPr/>
        </p:nvSpPr>
        <p:spPr>
          <a:xfrm>
            <a:off x="536793" y="905410"/>
            <a:ext cx="7766583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74320" indent="-274320"/>
            <a:endParaRPr lang="en-US" sz="2400" dirty="0"/>
          </a:p>
        </p:txBody>
      </p:sp>
      <p:sp>
        <p:nvSpPr>
          <p:cNvPr id="6" name="Shape 380">
            <a:extLst>
              <a:ext uri="{FF2B5EF4-FFF2-40B4-BE49-F238E27FC236}">
                <a16:creationId xmlns:a16="http://schemas.microsoft.com/office/drawing/2014/main" id="{2FBC3631-5FA4-4F71-B8B4-A93986E2DF3D}"/>
              </a:ext>
            </a:extLst>
          </p:cNvPr>
          <p:cNvSpPr txBox="1"/>
          <p:nvPr/>
        </p:nvSpPr>
        <p:spPr>
          <a:xfrm>
            <a:off x="536794" y="905410"/>
            <a:ext cx="8314746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Simple attention blends the results of all the attended-to inputs. It doesn’t allow a per-input transformation, as convolution does.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solution is to use “multi-headed attention”: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646F4F-B576-445F-B136-43DAC0DFD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17" y="2316255"/>
            <a:ext cx="4824583" cy="10043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3DCBD7-0C29-4EEC-B522-6B90F8229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0282" y="1825938"/>
            <a:ext cx="2673324" cy="299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10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Score</a:t>
            </a:r>
            <a:endParaRPr dirty="0"/>
          </a:p>
        </p:txBody>
      </p:sp>
      <p:pic>
        <p:nvPicPr>
          <p:cNvPr id="201" name="Google Shape;20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47263"/>
            <a:ext cx="3610450" cy="5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675" y="3999600"/>
            <a:ext cx="2776450" cy="87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1575" y="902379"/>
            <a:ext cx="4253149" cy="39335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4" name="Google Shape;204;p34"/>
          <p:cNvCxnSpPr>
            <a:stCxn id="201" idx="3"/>
            <a:endCxn id="203" idx="1"/>
          </p:cNvCxnSpPr>
          <p:nvPr/>
        </p:nvCxnSpPr>
        <p:spPr>
          <a:xfrm>
            <a:off x="3922149" y="2112088"/>
            <a:ext cx="709500" cy="74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34"/>
          <p:cNvCxnSpPr>
            <a:stCxn id="202" idx="3"/>
          </p:cNvCxnSpPr>
          <p:nvPr/>
        </p:nvCxnSpPr>
        <p:spPr>
          <a:xfrm rot="10800000" flipH="1">
            <a:off x="3053125" y="4436337"/>
            <a:ext cx="1546500" cy="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6" name="Google Shape;206;p34"/>
          <p:cNvCxnSpPr>
            <a:endCxn id="201" idx="2"/>
          </p:cNvCxnSpPr>
          <p:nvPr/>
        </p:nvCxnSpPr>
        <p:spPr>
          <a:xfrm rot="10800000" flipH="1">
            <a:off x="1451525" y="2376913"/>
            <a:ext cx="665400" cy="41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7" name="Google Shape;207;p34"/>
          <p:cNvSpPr txBox="1"/>
          <p:nvPr/>
        </p:nvSpPr>
        <p:spPr>
          <a:xfrm>
            <a:off x="918000" y="2829770"/>
            <a:ext cx="10458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 (Q)</a:t>
            </a:r>
            <a:endParaRPr/>
          </a:p>
        </p:txBody>
      </p:sp>
      <p:sp>
        <p:nvSpPr>
          <p:cNvPr id="208" name="Google Shape;208;p34"/>
          <p:cNvSpPr txBox="1"/>
          <p:nvPr/>
        </p:nvSpPr>
        <p:spPr>
          <a:xfrm>
            <a:off x="2774775" y="2829782"/>
            <a:ext cx="10458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(K)</a:t>
            </a:r>
            <a:endParaRPr/>
          </a:p>
        </p:txBody>
      </p:sp>
      <p:cxnSp>
        <p:nvCxnSpPr>
          <p:cNvPr id="209" name="Google Shape;209;p34"/>
          <p:cNvCxnSpPr>
            <a:stCxn id="208" idx="0"/>
          </p:cNvCxnSpPr>
          <p:nvPr/>
        </p:nvCxnSpPr>
        <p:spPr>
          <a:xfrm rot="10800000">
            <a:off x="2913375" y="2398082"/>
            <a:ext cx="384300" cy="431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0" name="Google Shape;210;p34"/>
          <p:cNvSpPr txBox="1"/>
          <p:nvPr/>
        </p:nvSpPr>
        <p:spPr>
          <a:xfrm>
            <a:off x="1782325" y="3414682"/>
            <a:ext cx="10458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(V)</a:t>
            </a:r>
            <a:endParaRPr/>
          </a:p>
        </p:txBody>
      </p:sp>
      <p:cxnSp>
        <p:nvCxnSpPr>
          <p:cNvPr id="211" name="Google Shape;211;p34"/>
          <p:cNvCxnSpPr>
            <a:stCxn id="210" idx="2"/>
          </p:cNvCxnSpPr>
          <p:nvPr/>
        </p:nvCxnSpPr>
        <p:spPr>
          <a:xfrm flipH="1">
            <a:off x="2294425" y="3830782"/>
            <a:ext cx="10800" cy="37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2" name="Google Shape;212;p34"/>
          <p:cNvSpPr/>
          <p:nvPr/>
        </p:nvSpPr>
        <p:spPr>
          <a:xfrm>
            <a:off x="7128625" y="829425"/>
            <a:ext cx="1910100" cy="874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9154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562708" y="104258"/>
            <a:ext cx="7828459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Multi-Headed Attention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22" name="Shape 380"/>
          <p:cNvSpPr txBox="1"/>
          <p:nvPr/>
        </p:nvSpPr>
        <p:spPr>
          <a:xfrm>
            <a:off x="536793" y="905410"/>
            <a:ext cx="7766583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74320" indent="-274320"/>
            <a:endParaRPr lang="en-US" sz="2400" dirty="0"/>
          </a:p>
        </p:txBody>
      </p:sp>
      <p:sp>
        <p:nvSpPr>
          <p:cNvPr id="6" name="Shape 380">
            <a:extLst>
              <a:ext uri="{FF2B5EF4-FFF2-40B4-BE49-F238E27FC236}">
                <a16:creationId xmlns:a16="http://schemas.microsoft.com/office/drawing/2014/main" id="{2FBC3631-5FA4-4F71-B8B4-A93986E2DF3D}"/>
              </a:ext>
            </a:extLst>
          </p:cNvPr>
          <p:cNvSpPr txBox="1"/>
          <p:nvPr/>
        </p:nvSpPr>
        <p:spPr>
          <a:xfrm>
            <a:off x="536794" y="905410"/>
            <a:ext cx="8314746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4E496C-3650-431E-BB3F-3DC51DD96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622" y="905410"/>
            <a:ext cx="5732281" cy="356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6833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562708" y="104258"/>
            <a:ext cx="7828459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Multi-Headed Attention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22" name="Shape 380"/>
          <p:cNvSpPr txBox="1"/>
          <p:nvPr/>
        </p:nvSpPr>
        <p:spPr>
          <a:xfrm>
            <a:off x="536793" y="905410"/>
            <a:ext cx="7766583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74320" indent="-274320"/>
            <a:endParaRPr lang="en-US" sz="2400" dirty="0"/>
          </a:p>
        </p:txBody>
      </p:sp>
      <p:sp>
        <p:nvSpPr>
          <p:cNvPr id="6" name="Shape 380">
            <a:extLst>
              <a:ext uri="{FF2B5EF4-FFF2-40B4-BE49-F238E27FC236}">
                <a16:creationId xmlns:a16="http://schemas.microsoft.com/office/drawing/2014/main" id="{2FBC3631-5FA4-4F71-B8B4-A93986E2DF3D}"/>
              </a:ext>
            </a:extLst>
          </p:cNvPr>
          <p:cNvSpPr txBox="1"/>
          <p:nvPr/>
        </p:nvSpPr>
        <p:spPr>
          <a:xfrm>
            <a:off x="536794" y="905410"/>
            <a:ext cx="8314746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035304-7B6F-4E45-A838-6886605BF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624" y="905410"/>
            <a:ext cx="6955200" cy="34381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631816-2835-4ADA-8260-AF240793BFF6}"/>
              </a:ext>
            </a:extLst>
          </p:cNvPr>
          <p:cNvSpPr txBox="1"/>
          <p:nvPr/>
        </p:nvSpPr>
        <p:spPr>
          <a:xfrm>
            <a:off x="840624" y="4429821"/>
            <a:ext cx="3345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Anaphora (pronoun or article) resolution</a:t>
            </a:r>
          </a:p>
        </p:txBody>
      </p:sp>
    </p:spTree>
    <p:extLst>
      <p:ext uri="{BB962C8B-B14F-4D97-AF65-F5344CB8AC3E}">
        <p14:creationId xmlns:p14="http://schemas.microsoft.com/office/powerpoint/2010/main" val="38690472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562708" y="104258"/>
            <a:ext cx="7828459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Multi-Headed Attention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22" name="Shape 380"/>
          <p:cNvSpPr txBox="1"/>
          <p:nvPr/>
        </p:nvSpPr>
        <p:spPr>
          <a:xfrm>
            <a:off x="536793" y="905410"/>
            <a:ext cx="7766583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74320" indent="-274320"/>
            <a:endParaRPr lang="en-US" sz="2400" dirty="0"/>
          </a:p>
        </p:txBody>
      </p:sp>
      <p:sp>
        <p:nvSpPr>
          <p:cNvPr id="6" name="Shape 380">
            <a:extLst>
              <a:ext uri="{FF2B5EF4-FFF2-40B4-BE49-F238E27FC236}">
                <a16:creationId xmlns:a16="http://schemas.microsoft.com/office/drawing/2014/main" id="{2FBC3631-5FA4-4F71-B8B4-A93986E2DF3D}"/>
              </a:ext>
            </a:extLst>
          </p:cNvPr>
          <p:cNvSpPr txBox="1"/>
          <p:nvPr/>
        </p:nvSpPr>
        <p:spPr>
          <a:xfrm>
            <a:off x="536794" y="905410"/>
            <a:ext cx="8314746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25CB1E-83D1-4E34-B078-0787B9BEF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855" y="731478"/>
            <a:ext cx="5831545" cy="36805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61FD55-5D8B-47BF-BEBC-943E227250C5}"/>
              </a:ext>
            </a:extLst>
          </p:cNvPr>
          <p:cNvSpPr txBox="1"/>
          <p:nvPr/>
        </p:nvSpPr>
        <p:spPr>
          <a:xfrm>
            <a:off x="840624" y="4429821"/>
            <a:ext cx="33457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Anaphora (pronoun or article) resolution</a:t>
            </a:r>
          </a:p>
        </p:txBody>
      </p:sp>
    </p:spTree>
    <p:extLst>
      <p:ext uri="{BB962C8B-B14F-4D97-AF65-F5344CB8AC3E}">
        <p14:creationId xmlns:p14="http://schemas.microsoft.com/office/powerpoint/2010/main" val="3745233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562708" y="104258"/>
            <a:ext cx="7828459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Transformer Results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22" name="Shape 380"/>
          <p:cNvSpPr txBox="1"/>
          <p:nvPr/>
        </p:nvSpPr>
        <p:spPr>
          <a:xfrm>
            <a:off x="536793" y="905410"/>
            <a:ext cx="7766583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74320" indent="-274320"/>
            <a:endParaRPr lang="en-US" sz="2400" dirty="0"/>
          </a:p>
        </p:txBody>
      </p:sp>
      <p:sp>
        <p:nvSpPr>
          <p:cNvPr id="6" name="Shape 380">
            <a:extLst>
              <a:ext uri="{FF2B5EF4-FFF2-40B4-BE49-F238E27FC236}">
                <a16:creationId xmlns:a16="http://schemas.microsoft.com/office/drawing/2014/main" id="{2FBC3631-5FA4-4F71-B8B4-A93986E2DF3D}"/>
              </a:ext>
            </a:extLst>
          </p:cNvPr>
          <p:cNvSpPr txBox="1"/>
          <p:nvPr/>
        </p:nvSpPr>
        <p:spPr>
          <a:xfrm>
            <a:off x="536794" y="905410"/>
            <a:ext cx="8314746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67CB7E-F137-4D15-A97F-F9B77AAB7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803" y="869153"/>
            <a:ext cx="7156487" cy="365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3020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562708" y="104258"/>
            <a:ext cx="7828459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English-to-English Translation ?!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22" name="Shape 380"/>
          <p:cNvSpPr txBox="1"/>
          <p:nvPr/>
        </p:nvSpPr>
        <p:spPr>
          <a:xfrm>
            <a:off x="536793" y="905410"/>
            <a:ext cx="7766583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74320" indent="-274320"/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40ACFC-D8CB-4C21-8B1D-9454DD294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200" y="2421812"/>
            <a:ext cx="4646948" cy="231931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797AC95-A824-4671-B093-DA6B3ACEE5E6}"/>
                  </a:ext>
                </a:extLst>
              </p:cNvPr>
              <p:cNvSpPr txBox="1"/>
              <p:nvPr/>
            </p:nvSpPr>
            <p:spPr>
              <a:xfrm>
                <a:off x="6092884" y="2864624"/>
                <a:ext cx="79611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𝑀𝑁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797AC95-A824-4671-B093-DA6B3ACEE5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2884" y="2864624"/>
                <a:ext cx="796115" cy="307777"/>
              </a:xfrm>
              <a:prstGeom prst="rect">
                <a:avLst/>
              </a:prstGeom>
              <a:blipFill>
                <a:blip r:embed="rId4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DC92147-9021-41C6-A06E-319E693713B0}"/>
                  </a:ext>
                </a:extLst>
              </p:cNvPr>
              <p:cNvSpPr txBox="1"/>
              <p:nvPr/>
            </p:nvSpPr>
            <p:spPr>
              <a:xfrm>
                <a:off x="6820289" y="4084201"/>
                <a:ext cx="73206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DC92147-9021-41C6-A06E-319E693713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20289" y="4084201"/>
                <a:ext cx="732060" cy="307777"/>
              </a:xfrm>
              <a:prstGeom prst="rect">
                <a:avLst/>
              </a:prstGeom>
              <a:blipFill>
                <a:blip r:embed="rId5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0958B60-9CB4-49BC-B09E-38B3D617917C}"/>
                  </a:ext>
                </a:extLst>
              </p:cNvPr>
              <p:cNvSpPr txBox="1"/>
              <p:nvPr/>
            </p:nvSpPr>
            <p:spPr>
              <a:xfrm>
                <a:off x="1407752" y="4084200"/>
                <a:ext cx="74744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0958B60-9CB4-49BC-B09E-38B3D61791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7752" y="4084200"/>
                <a:ext cx="747448" cy="307777"/>
              </a:xfrm>
              <a:prstGeom prst="rect">
                <a:avLst/>
              </a:prstGeom>
              <a:blipFill>
                <a:blip r:embed="rId6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hape 380">
            <a:extLst>
              <a:ext uri="{FF2B5EF4-FFF2-40B4-BE49-F238E27FC236}">
                <a16:creationId xmlns:a16="http://schemas.microsoft.com/office/drawing/2014/main" id="{2FBC3631-5FA4-4F71-B8B4-A93986E2DF3D}"/>
              </a:ext>
            </a:extLst>
          </p:cNvPr>
          <p:cNvSpPr txBox="1"/>
          <p:nvPr/>
        </p:nvSpPr>
        <p:spPr>
          <a:xfrm>
            <a:off x="536794" y="905410"/>
            <a:ext cx="8314746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1600" dirty="0"/>
              <a:t>Yes, it does make sense. a.k.a. summarization.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dirty="0"/>
              <a:t>Liu et al, “GENERATING WIKIPEDIA BY SUMMARIZING LONG SEQUENCES</a:t>
            </a:r>
            <a:r>
              <a:rPr lang="en-US" sz="1600" dirty="0"/>
              <a:t>” </a:t>
            </a:r>
            <a:r>
              <a:rPr lang="en-US" sz="1600" dirty="0" err="1"/>
              <a:t>arXiv</a:t>
            </a:r>
            <a:r>
              <a:rPr lang="en-US" sz="1600" dirty="0"/>
              <a:t> 2018</a:t>
            </a:r>
          </a:p>
          <a:p>
            <a:endParaRPr lang="en-US" sz="1600" dirty="0"/>
          </a:p>
          <a:p>
            <a:r>
              <a:rPr lang="en-US" sz="1600" dirty="0"/>
              <a:t>M = input length, N = output length </a:t>
            </a:r>
          </a:p>
          <a:p>
            <a:endParaRPr lang="en-US" sz="1600" dirty="0"/>
          </a:p>
          <a:p>
            <a:r>
              <a:rPr lang="en-US" sz="1600" dirty="0"/>
              <a:t>Summarization: M &gt;&gt; N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86746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562708" y="104258"/>
            <a:ext cx="7828459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Large-scale Summarization (Wikipedia)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22" name="Shape 380"/>
          <p:cNvSpPr txBox="1"/>
          <p:nvPr/>
        </p:nvSpPr>
        <p:spPr>
          <a:xfrm>
            <a:off x="536793" y="905410"/>
            <a:ext cx="7766583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74320" indent="-274320"/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40ACFC-D8CB-4C21-8B1D-9454DD294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852" y="3040340"/>
            <a:ext cx="3407672" cy="17007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797AC95-A824-4671-B093-DA6B3ACEE5E6}"/>
                  </a:ext>
                </a:extLst>
              </p:cNvPr>
              <p:cNvSpPr txBox="1"/>
              <p:nvPr/>
            </p:nvSpPr>
            <p:spPr>
              <a:xfrm>
                <a:off x="4011008" y="3283024"/>
                <a:ext cx="58380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𝑀𝑁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797AC95-A824-4671-B093-DA6B3ACEE5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1008" y="3283024"/>
                <a:ext cx="583802" cy="307777"/>
              </a:xfrm>
              <a:prstGeom prst="rect">
                <a:avLst/>
              </a:prstGeom>
              <a:blipFill>
                <a:blip r:embed="rId4"/>
                <a:stretch>
                  <a:fillRect r="-23958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DC92147-9021-41C6-A06E-319E693713B0}"/>
                  </a:ext>
                </a:extLst>
              </p:cNvPr>
              <p:cNvSpPr txBox="1"/>
              <p:nvPr/>
            </p:nvSpPr>
            <p:spPr>
              <a:xfrm>
                <a:off x="4690097" y="4179872"/>
                <a:ext cx="53683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DC92147-9021-41C6-A06E-319E693713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0097" y="4179872"/>
                <a:ext cx="536830" cy="307777"/>
              </a:xfrm>
              <a:prstGeom prst="rect">
                <a:avLst/>
              </a:prstGeom>
              <a:blipFill>
                <a:blip r:embed="rId5"/>
                <a:stretch>
                  <a:fillRect r="-25000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0958B60-9CB4-49BC-B09E-38B3D617917C}"/>
                  </a:ext>
                </a:extLst>
              </p:cNvPr>
              <p:cNvSpPr txBox="1"/>
              <p:nvPr/>
            </p:nvSpPr>
            <p:spPr>
              <a:xfrm>
                <a:off x="501404" y="4179872"/>
                <a:ext cx="54811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0958B60-9CB4-49BC-B09E-38B3D61791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404" y="4179872"/>
                <a:ext cx="548114" cy="307777"/>
              </a:xfrm>
              <a:prstGeom prst="rect">
                <a:avLst/>
              </a:prstGeom>
              <a:blipFill>
                <a:blip r:embed="rId6"/>
                <a:stretch>
                  <a:fillRect r="-25556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59E3AF5-4EAC-47F0-98B4-564BD985F000}"/>
              </a:ext>
            </a:extLst>
          </p:cNvPr>
          <p:cNvCxnSpPr>
            <a:cxnSpLocks/>
          </p:cNvCxnSpPr>
          <p:nvPr/>
        </p:nvCxnSpPr>
        <p:spPr>
          <a:xfrm>
            <a:off x="1375918" y="3995697"/>
            <a:ext cx="1236653" cy="491952"/>
          </a:xfrm>
          <a:prstGeom prst="line">
            <a:avLst/>
          </a:prstGeom>
          <a:ln w="730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3713DEE-1836-4D7A-961A-2950221F494D}"/>
              </a:ext>
            </a:extLst>
          </p:cNvPr>
          <p:cNvCxnSpPr>
            <a:cxnSpLocks/>
          </p:cNvCxnSpPr>
          <p:nvPr/>
        </p:nvCxnSpPr>
        <p:spPr>
          <a:xfrm flipV="1">
            <a:off x="1394266" y="3995698"/>
            <a:ext cx="1149149" cy="502204"/>
          </a:xfrm>
          <a:prstGeom prst="line">
            <a:avLst/>
          </a:prstGeom>
          <a:ln w="730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083CB1DD-50F1-449E-A2B3-B730B191BE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57966" y="1002950"/>
            <a:ext cx="2819492" cy="3918428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1BC1DD3-2C5D-41C4-9D50-EA0041C8BC48}"/>
              </a:ext>
            </a:extLst>
          </p:cNvPr>
          <p:cNvCxnSpPr>
            <a:cxnSpLocks/>
          </p:cNvCxnSpPr>
          <p:nvPr/>
        </p:nvCxnSpPr>
        <p:spPr>
          <a:xfrm>
            <a:off x="6110681" y="2474383"/>
            <a:ext cx="975872" cy="1455565"/>
          </a:xfrm>
          <a:prstGeom prst="line">
            <a:avLst/>
          </a:prstGeom>
          <a:ln w="730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E9A1D60-4EE2-4B61-9BB5-EE2E1C48B9F8}"/>
              </a:ext>
            </a:extLst>
          </p:cNvPr>
          <p:cNvCxnSpPr>
            <a:cxnSpLocks/>
          </p:cNvCxnSpPr>
          <p:nvPr/>
        </p:nvCxnSpPr>
        <p:spPr>
          <a:xfrm flipV="1">
            <a:off x="6195205" y="2474384"/>
            <a:ext cx="891348" cy="1455564"/>
          </a:xfrm>
          <a:prstGeom prst="line">
            <a:avLst/>
          </a:prstGeom>
          <a:ln w="730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hape 380">
            <a:extLst>
              <a:ext uri="{FF2B5EF4-FFF2-40B4-BE49-F238E27FC236}">
                <a16:creationId xmlns:a16="http://schemas.microsoft.com/office/drawing/2014/main" id="{2FBC3631-5FA4-4F71-B8B4-A93986E2DF3D}"/>
              </a:ext>
            </a:extLst>
          </p:cNvPr>
          <p:cNvSpPr txBox="1"/>
          <p:nvPr/>
        </p:nvSpPr>
        <p:spPr>
          <a:xfrm>
            <a:off x="536794" y="905410"/>
            <a:ext cx="8314746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1600" dirty="0"/>
              <a:t>Like translation, but we completely remove the encoder.</a:t>
            </a:r>
          </a:p>
          <a:p>
            <a:endParaRPr lang="en-US" sz="1600" dirty="0"/>
          </a:p>
          <a:p>
            <a:r>
              <a:rPr lang="en-US" sz="1600" dirty="0"/>
              <a:t>Source data (large!):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The references for a Wikipedia article.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Web search using article section titles, ~ 10 web pages per query.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990848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379"/>
          <p:cNvSpPr txBox="1"/>
          <p:nvPr/>
        </p:nvSpPr>
        <p:spPr>
          <a:xfrm>
            <a:off x="562708" y="104258"/>
            <a:ext cx="7828459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Large-scale Summarization</a:t>
            </a:r>
            <a:endParaRPr lang="en" sz="2800" dirty="0">
              <a:solidFill>
                <a:schemeClr val="tx1"/>
              </a:solidFill>
            </a:endParaRPr>
          </a:p>
        </p:txBody>
      </p:sp>
      <p:sp>
        <p:nvSpPr>
          <p:cNvPr id="22" name="Shape 380"/>
          <p:cNvSpPr txBox="1"/>
          <p:nvPr/>
        </p:nvSpPr>
        <p:spPr>
          <a:xfrm>
            <a:off x="536793" y="905410"/>
            <a:ext cx="7766583" cy="391842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274320" indent="-274320"/>
            <a:endParaRPr lang="en-US" sz="2400" dirty="0"/>
          </a:p>
        </p:txBody>
      </p:sp>
      <p:sp>
        <p:nvSpPr>
          <p:cNvPr id="6" name="Shape 380">
            <a:extLst>
              <a:ext uri="{FF2B5EF4-FFF2-40B4-BE49-F238E27FC236}">
                <a16:creationId xmlns:a16="http://schemas.microsoft.com/office/drawing/2014/main" id="{2FBC3631-5FA4-4F71-B8B4-A93986E2DF3D}"/>
              </a:ext>
            </a:extLst>
          </p:cNvPr>
          <p:cNvSpPr txBox="1"/>
          <p:nvPr/>
        </p:nvSpPr>
        <p:spPr>
          <a:xfrm>
            <a:off x="536794" y="776087"/>
            <a:ext cx="8314746" cy="4047751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1600" dirty="0"/>
              <a:t>Results: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L = </a:t>
            </a:r>
            <a:r>
              <a:rPr lang="en-US" sz="1600"/>
              <a:t>input window </a:t>
            </a:r>
            <a:r>
              <a:rPr lang="en-US" sz="1600" dirty="0"/>
              <a:t>length.  </a:t>
            </a:r>
          </a:p>
          <a:p>
            <a:r>
              <a:rPr lang="en-US" sz="1600" dirty="0"/>
              <a:t>ED = encoder-decoder.</a:t>
            </a:r>
          </a:p>
          <a:p>
            <a:r>
              <a:rPr lang="en-US" sz="1600" dirty="0"/>
              <a:t>D = decoder only.</a:t>
            </a:r>
          </a:p>
          <a:p>
            <a:r>
              <a:rPr lang="en-US" sz="1600" dirty="0"/>
              <a:t>DMCA = a memory compression technique (</a:t>
            </a:r>
            <a:r>
              <a:rPr lang="en-US" sz="1600" dirty="0" err="1"/>
              <a:t>strided</a:t>
            </a:r>
            <a:r>
              <a:rPr lang="en-US" sz="1600" dirty="0"/>
              <a:t> convolution).</a:t>
            </a:r>
          </a:p>
          <a:p>
            <a:r>
              <a:rPr lang="en-US" sz="1600" dirty="0" err="1"/>
              <a:t>MoE</a:t>
            </a:r>
            <a:r>
              <a:rPr lang="en-US" sz="1600" dirty="0"/>
              <a:t> = mixture of experts layer.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450"/>
              </a:spcBef>
              <a:spcAft>
                <a:spcPts val="450"/>
              </a:spcAft>
              <a:buSzPct val="100000"/>
            </a:pPr>
            <a:endParaRPr lang="en-US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789A3D-84ED-4BD1-94CF-6BB8E08F9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17" y="1130838"/>
            <a:ext cx="6553639" cy="17337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0B4C48-701E-4F26-9545-BB3EF6313042}"/>
              </a:ext>
            </a:extLst>
          </p:cNvPr>
          <p:cNvSpPr txBox="1"/>
          <p:nvPr/>
        </p:nvSpPr>
        <p:spPr>
          <a:xfrm>
            <a:off x="536792" y="4722328"/>
            <a:ext cx="5966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Liu et al, “GENERATING WIKIPEDIA BY SUMMARIZING LONG SEQUENCES</a:t>
            </a:r>
            <a:r>
              <a:rPr lang="en-US" sz="1200" dirty="0"/>
              <a:t>” </a:t>
            </a:r>
            <a:r>
              <a:rPr lang="en-US" sz="1200" dirty="0" err="1"/>
              <a:t>arXiv</a:t>
            </a:r>
            <a:r>
              <a:rPr lang="en-US" sz="1200" dirty="0"/>
              <a:t> 2018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1492886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380"/>
          <p:cNvSpPr txBox="1"/>
          <p:nvPr/>
        </p:nvSpPr>
        <p:spPr>
          <a:xfrm>
            <a:off x="1276597" y="757053"/>
            <a:ext cx="6513428" cy="361394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85725">
              <a:spcBef>
                <a:spcPts val="900"/>
              </a:spcBef>
              <a:buSzPct val="100000"/>
            </a:pPr>
            <a:endParaRPr lang="en" sz="1800" dirty="0"/>
          </a:p>
        </p:txBody>
      </p:sp>
      <p:sp>
        <p:nvSpPr>
          <p:cNvPr id="8" name="Shape 380"/>
          <p:cNvSpPr txBox="1"/>
          <p:nvPr/>
        </p:nvSpPr>
        <p:spPr>
          <a:xfrm>
            <a:off x="596026" y="794952"/>
            <a:ext cx="7981564" cy="426738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342900" indent="-342900">
              <a:spcBef>
                <a:spcPts val="9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Sequence-to-sequence translation</a:t>
            </a:r>
          </a:p>
          <a:p>
            <a:pPr>
              <a:spcBef>
                <a:spcPts val="900"/>
              </a:spcBef>
              <a:buSzPct val="100000"/>
            </a:pPr>
            <a:r>
              <a:rPr lang="en-US" sz="2000" dirty="0"/>
              <a:t>	- Input reversal</a:t>
            </a:r>
            <a:br>
              <a:rPr lang="en-US" sz="2000" dirty="0"/>
            </a:br>
            <a:r>
              <a:rPr lang="en-US" sz="2000" dirty="0"/>
              <a:t>	- Narrow beam search</a:t>
            </a:r>
          </a:p>
          <a:p>
            <a:pPr marL="342900" indent="-342900">
              <a:spcBef>
                <a:spcPts val="900"/>
              </a:spcBef>
              <a:buSzPct val="100000"/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spcBef>
                <a:spcPts val="9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Adding Attention</a:t>
            </a:r>
          </a:p>
          <a:p>
            <a:pPr>
              <a:spcBef>
                <a:spcPts val="900"/>
              </a:spcBef>
              <a:buSzPct val="100000"/>
            </a:pPr>
            <a:r>
              <a:rPr lang="en-US" sz="2000" dirty="0"/>
              <a:t>	- Compare latent states of encoder/decoder (</a:t>
            </a:r>
            <a:r>
              <a:rPr lang="en-US" sz="2000" dirty="0" err="1"/>
              <a:t>Bahdanau</a:t>
            </a:r>
            <a:r>
              <a:rPr lang="en-US" sz="2000" dirty="0"/>
              <a:t>).</a:t>
            </a:r>
            <a:br>
              <a:rPr lang="en-US" sz="2000" dirty="0"/>
            </a:br>
            <a:r>
              <a:rPr lang="en-US" sz="2000" dirty="0"/>
              <a:t>	- Simplify and avoid more recurrence (Luong).</a:t>
            </a:r>
          </a:p>
          <a:p>
            <a:pPr>
              <a:spcBef>
                <a:spcPts val="900"/>
              </a:spcBef>
              <a:buSzPct val="100000"/>
            </a:pPr>
            <a:endParaRPr lang="en-US" sz="1600" dirty="0"/>
          </a:p>
          <a:p>
            <a:endParaRPr lang="en-US" dirty="0"/>
          </a:p>
        </p:txBody>
      </p:sp>
      <p:sp>
        <p:nvSpPr>
          <p:cNvPr id="4" name="Shape 379">
            <a:extLst>
              <a:ext uri="{FF2B5EF4-FFF2-40B4-BE49-F238E27FC236}">
                <a16:creationId xmlns:a16="http://schemas.microsoft.com/office/drawing/2014/main" id="{76FD186A-B487-4322-81DE-A79CFB714621}"/>
              </a:ext>
            </a:extLst>
          </p:cNvPr>
          <p:cNvSpPr txBox="1"/>
          <p:nvPr/>
        </p:nvSpPr>
        <p:spPr>
          <a:xfrm>
            <a:off x="596026" y="153635"/>
            <a:ext cx="6937141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rgbClr val="005696"/>
                </a:solidFill>
              </a:rPr>
              <a:t>Translation Takeaways</a:t>
            </a:r>
            <a:endParaRPr lang="en" sz="2800" dirty="0">
              <a:solidFill>
                <a:srgbClr val="00569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8E07C4-D759-4721-93C0-BF6A677A6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7752" y="0"/>
            <a:ext cx="2589759" cy="145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082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380"/>
          <p:cNvSpPr txBox="1"/>
          <p:nvPr/>
        </p:nvSpPr>
        <p:spPr>
          <a:xfrm>
            <a:off x="1276597" y="757053"/>
            <a:ext cx="6513428" cy="361394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85725">
              <a:spcBef>
                <a:spcPts val="900"/>
              </a:spcBef>
              <a:buSzPct val="100000"/>
            </a:pPr>
            <a:endParaRPr lang="en" sz="1800" dirty="0"/>
          </a:p>
        </p:txBody>
      </p:sp>
      <p:sp>
        <p:nvSpPr>
          <p:cNvPr id="8" name="Shape 380"/>
          <p:cNvSpPr txBox="1"/>
          <p:nvPr/>
        </p:nvSpPr>
        <p:spPr>
          <a:xfrm>
            <a:off x="525687" y="794952"/>
            <a:ext cx="7844590" cy="426738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marL="342900" indent="-342900">
              <a:spcBef>
                <a:spcPts val="9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Parsing as translation:</a:t>
            </a:r>
          </a:p>
          <a:p>
            <a:pPr>
              <a:spcBef>
                <a:spcPts val="900"/>
              </a:spcBef>
              <a:buSzPct val="100000"/>
            </a:pPr>
            <a:r>
              <a:rPr lang="en-US" sz="2000" dirty="0"/>
              <a:t>	- Translation models can solve many</a:t>
            </a:r>
            <a:br>
              <a:rPr lang="en-US" sz="2000" dirty="0"/>
            </a:br>
            <a:r>
              <a:rPr lang="en-US" sz="2000" dirty="0"/>
              <a:t>	   “transduction” tasks.</a:t>
            </a:r>
          </a:p>
          <a:p>
            <a:pPr>
              <a:spcBef>
                <a:spcPts val="900"/>
              </a:spcBef>
              <a:buSzPct val="100000"/>
            </a:pPr>
            <a:endParaRPr lang="en-US" sz="2000" dirty="0"/>
          </a:p>
          <a:p>
            <a:pPr marL="342900" indent="-342900">
              <a:spcBef>
                <a:spcPts val="9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2000" dirty="0"/>
              <a:t>Attention only models:</a:t>
            </a:r>
          </a:p>
          <a:p>
            <a:pPr>
              <a:spcBef>
                <a:spcPts val="900"/>
              </a:spcBef>
              <a:buSzPct val="100000"/>
            </a:pPr>
            <a:r>
              <a:rPr lang="en-US" sz="2000" dirty="0"/>
              <a:t>	- Self-attention replaces recurrence, improves performance.</a:t>
            </a:r>
          </a:p>
          <a:p>
            <a:pPr>
              <a:spcBef>
                <a:spcPts val="900"/>
              </a:spcBef>
              <a:buSzPct val="100000"/>
            </a:pPr>
            <a:r>
              <a:rPr lang="en-US" sz="2000" dirty="0"/>
              <a:t>	- Use depth to model hierarchical structure.</a:t>
            </a:r>
          </a:p>
          <a:p>
            <a:pPr>
              <a:spcBef>
                <a:spcPts val="900"/>
              </a:spcBef>
              <a:buSzPct val="100000"/>
            </a:pPr>
            <a:r>
              <a:rPr lang="en-US" sz="2000" dirty="0"/>
              <a:t>	- Multi-headed attention allows interpretation of inputs.</a:t>
            </a:r>
          </a:p>
          <a:p>
            <a:pPr>
              <a:spcBef>
                <a:spcPts val="900"/>
              </a:spcBef>
              <a:buSzPct val="100000"/>
            </a:pPr>
            <a:endParaRPr lang="en-US" sz="2000" dirty="0"/>
          </a:p>
          <a:p>
            <a:pPr>
              <a:spcBef>
                <a:spcPts val="900"/>
              </a:spcBef>
              <a:buSzPct val="100000"/>
            </a:pPr>
            <a:endParaRPr lang="en-US" sz="2000" dirty="0"/>
          </a:p>
          <a:p>
            <a:pPr>
              <a:spcBef>
                <a:spcPts val="900"/>
              </a:spcBef>
              <a:buSzPct val="100000"/>
            </a:pPr>
            <a:endParaRPr lang="en-US" sz="1600" dirty="0"/>
          </a:p>
          <a:p>
            <a:endParaRPr lang="en-US" dirty="0"/>
          </a:p>
        </p:txBody>
      </p:sp>
      <p:sp>
        <p:nvSpPr>
          <p:cNvPr id="4" name="Shape 379">
            <a:extLst>
              <a:ext uri="{FF2B5EF4-FFF2-40B4-BE49-F238E27FC236}">
                <a16:creationId xmlns:a16="http://schemas.microsoft.com/office/drawing/2014/main" id="{76FD186A-B487-4322-81DE-A79CFB714621}"/>
              </a:ext>
            </a:extLst>
          </p:cNvPr>
          <p:cNvSpPr txBox="1"/>
          <p:nvPr/>
        </p:nvSpPr>
        <p:spPr>
          <a:xfrm>
            <a:off x="525687" y="116615"/>
            <a:ext cx="7326945" cy="84402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2800" dirty="0">
                <a:solidFill>
                  <a:srgbClr val="005696"/>
                </a:solidFill>
              </a:rPr>
              <a:t>Translation Takeaways</a:t>
            </a:r>
            <a:endParaRPr lang="en" sz="2800" dirty="0">
              <a:solidFill>
                <a:srgbClr val="005696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8E07C4-D759-4721-93C0-BF6A677A6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7752" y="0"/>
            <a:ext cx="2589759" cy="145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32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functions can be used to calculate the score?</a:t>
            </a:r>
            <a:endParaRPr/>
          </a:p>
        </p:txBody>
      </p:sp>
      <p:sp>
        <p:nvSpPr>
          <p:cNvPr id="218" name="Google Shape;218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2400" dirty="0">
                <a:latin typeface="Calibri" panose="020F0502020204030204" pitchFamily="34" charset="0"/>
                <a:cs typeface="Calibri" panose="020F0502020204030204" pitchFamily="34" charset="0"/>
              </a:rPr>
              <a:t>Additive attention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Computes the compatibility function using a feed-forward network with a single hidden layer 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2400" dirty="0">
                <a:latin typeface="Calibri" panose="020F0502020204030204" pitchFamily="34" charset="0"/>
                <a:cs typeface="Calibri" panose="020F0502020204030204" pitchFamily="34" charset="0"/>
              </a:rPr>
              <a:t>Dot-product (multiplicative) attention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Dot-product attention is much faster and more space-efficient in practice, since it can be implemented using highly optimized matrix multiplication code (used in transformer, explained here)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40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Dot-product (multiplicative) attention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25" name="Google Shape;22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513" y="1203275"/>
            <a:ext cx="5870301" cy="35412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6852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 txBox="1">
            <a:spLocks noGrp="1"/>
          </p:cNvSpPr>
          <p:nvPr>
            <p:ph type="title"/>
          </p:nvPr>
        </p:nvSpPr>
        <p:spPr>
          <a:xfrm>
            <a:off x="396367" y="28415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Dot-product (multiplicative) attention</a:t>
            </a:r>
            <a:endParaRPr dirty="0"/>
          </a:p>
        </p:txBody>
      </p:sp>
      <p:pic>
        <p:nvPicPr>
          <p:cNvPr id="232" name="Google Shape;23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4660" y="1000792"/>
            <a:ext cx="4329630" cy="38576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0895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Dot-product (multiplicative) attention</a:t>
            </a:r>
            <a:endParaRPr/>
          </a:p>
        </p:txBody>
      </p:sp>
      <p:pic>
        <p:nvPicPr>
          <p:cNvPr id="239" name="Google Shape;23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152475"/>
            <a:ext cx="3633281" cy="3703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4963" y="1863413"/>
            <a:ext cx="5103495" cy="19945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932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divide by square root of d</a:t>
            </a:r>
            <a:r>
              <a:rPr lang="en" baseline="-25000"/>
              <a:t>k </a:t>
            </a:r>
            <a:r>
              <a:rPr lang="en"/>
              <a:t>?</a:t>
            </a:r>
            <a:endParaRPr baseline="-25000"/>
          </a:p>
        </p:txBody>
      </p:sp>
    </p:spTree>
    <p:extLst>
      <p:ext uri="{BB962C8B-B14F-4D97-AF65-F5344CB8AC3E}">
        <p14:creationId xmlns:p14="http://schemas.microsoft.com/office/powerpoint/2010/main" val="359023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Scaling Factor</a:t>
            </a:r>
            <a:endParaRPr/>
          </a:p>
        </p:txBody>
      </p:sp>
      <p:sp>
        <p:nvSpPr>
          <p:cNvPr id="251" name="Google Shape;251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Problem:</a:t>
            </a:r>
            <a:r>
              <a:rPr lang="en"/>
              <a:t> Additive attention outperforms dot product attention without scaling for larger values of d</a:t>
            </a:r>
            <a:r>
              <a:rPr lang="en" baseline="-25000"/>
              <a:t>k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Cause:</a:t>
            </a:r>
            <a:r>
              <a:rPr lang="en"/>
              <a:t> Dot products grow large in magnitude, pushing the softmax function into regions where it has extremely small gradients.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/>
              <a:t>Solution:</a:t>
            </a:r>
            <a:r>
              <a:rPr lang="en"/>
              <a:t> To counteract this effect, scale the dot products by 1/√d</a:t>
            </a:r>
            <a:r>
              <a:rPr lang="en" baseline="-25000"/>
              <a:t>k</a:t>
            </a:r>
            <a:r>
              <a:rPr lang="en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1520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encoder-decoder attention.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5595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1872</TotalTime>
  <Words>704</Words>
  <Application>Microsoft Office PowerPoint</Application>
  <PresentationFormat>On-screen Show (16:9)</PresentationFormat>
  <Paragraphs>158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Cambria Math</vt:lpstr>
      <vt:lpstr>simple-light-2</vt:lpstr>
      <vt:lpstr>Recap: Sequence to sequence w/ attention  </vt:lpstr>
      <vt:lpstr>Score</vt:lpstr>
      <vt:lpstr>What functions can be used to calculate the score?</vt:lpstr>
      <vt:lpstr>Dot-product (multiplicative) attention </vt:lpstr>
      <vt:lpstr>Dot-product (multiplicative) attention</vt:lpstr>
      <vt:lpstr>Dot-product (multiplicative) attention</vt:lpstr>
      <vt:lpstr>Why divide by square root of dk ?</vt:lpstr>
      <vt:lpstr>Scaling Factor</vt:lpstr>
      <vt:lpstr>This is the encoder-decoder attention.</vt:lpstr>
      <vt:lpstr>Attention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CS194/294-129: Designing, Visualizing and Understanding Deep Neural Networks</dc:title>
  <dc:creator>Sudeshna Sarkar</dc:creator>
  <cp:lastModifiedBy>Sudeshna Sarkar</cp:lastModifiedBy>
  <cp:revision>166</cp:revision>
  <dcterms:modified xsi:type="dcterms:W3CDTF">2019-09-25T18:05:07Z</dcterms:modified>
</cp:coreProperties>
</file>